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61" r:id="rId2"/>
    <p:sldId id="271" r:id="rId3"/>
    <p:sldId id="257" r:id="rId4"/>
    <p:sldId id="259" r:id="rId5"/>
    <p:sldId id="258" r:id="rId6"/>
    <p:sldId id="260" r:id="rId7"/>
    <p:sldId id="262" r:id="rId8"/>
    <p:sldId id="263" r:id="rId9"/>
    <p:sldId id="264" r:id="rId10"/>
    <p:sldId id="268" r:id="rId11"/>
    <p:sldId id="269" r:id="rId12"/>
    <p:sldId id="270"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94" r:id="rId28"/>
    <p:sldId id="291" r:id="rId29"/>
    <p:sldId id="292" r:id="rId30"/>
    <p:sldId id="295" r:id="rId31"/>
    <p:sldId id="287" r:id="rId32"/>
    <p:sldId id="288" r:id="rId33"/>
    <p:sldId id="289" r:id="rId34"/>
    <p:sldId id="290"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2E38B1A9-FAD7-47AA-8CB6-1CBF7F91030D}" type="datetimeFigureOut">
              <a:rPr lang="ru-RU" smtClean="0"/>
              <a:pPr/>
              <a:t>06.12.2015</a:t>
            </a:fld>
            <a:endParaRPr lang="ru-RU"/>
          </a:p>
        </p:txBody>
      </p:sp>
      <p:sp>
        <p:nvSpPr>
          <p:cNvPr id="5" name="Footer Placeholder 4"/>
          <p:cNvSpPr>
            <a:spLocks noGrp="1"/>
          </p:cNvSpPr>
          <p:nvPr>
            <p:ph type="ftr" sz="quarter" idx="11"/>
          </p:nvPr>
        </p:nvSpPr>
        <p:spPr>
          <a:xfrm>
            <a:off x="1174044" y="5357592"/>
            <a:ext cx="5034845" cy="365125"/>
          </a:xfrm>
        </p:spPr>
        <p:txBody>
          <a:bodyPr/>
          <a:lstStyle/>
          <a:p>
            <a:endParaRPr lang="ru-RU"/>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D002A481-99DD-48BC-BC31-9CC7437D5B3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E38B1A9-FAD7-47AA-8CB6-1CBF7F91030D}" type="datetimeFigureOut">
              <a:rPr lang="ru-RU" smtClean="0"/>
              <a:pPr/>
              <a:t>06.12.2015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002A481-99DD-48BC-BC31-9CC7437D5B3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E38B1A9-FAD7-47AA-8CB6-1CBF7F91030D}" type="datetimeFigureOut">
              <a:rPr lang="ru-RU" smtClean="0"/>
              <a:pPr/>
              <a:t>06.12.2015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002A481-99DD-48BC-BC31-9CC7437D5B3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E38B1A9-FAD7-47AA-8CB6-1CBF7F91030D}" type="datetimeFigureOut">
              <a:rPr lang="ru-RU" smtClean="0"/>
              <a:pPr/>
              <a:t>06.12.2015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002A481-99DD-48BC-BC31-9CC7437D5B3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E38B1A9-FAD7-47AA-8CB6-1CBF7F91030D}" type="datetimeFigureOut">
              <a:rPr lang="ru-RU" smtClean="0"/>
              <a:pPr/>
              <a:t>06.12.2015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002A481-99DD-48BC-BC31-9CC7437D5B3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2E38B1A9-FAD7-47AA-8CB6-1CBF7F91030D}" type="datetimeFigureOut">
              <a:rPr lang="ru-RU" smtClean="0"/>
              <a:pPr/>
              <a:t>06.12.2015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002A481-99DD-48BC-BC31-9CC7437D5B3A}" type="slidenum">
              <a:rPr lang="ru-RU" smtClean="0"/>
              <a:pPr/>
              <a:t>‹#›</a:t>
            </a:fld>
            <a:endParaRPr lang="ru-RU"/>
          </a:p>
        </p:txBody>
      </p:sp>
      <p:sp>
        <p:nvSpPr>
          <p:cNvPr id="9" name="Content Placeholder 8"/>
          <p:cNvSpPr>
            <a:spLocks noGrp="1"/>
          </p:cNvSpPr>
          <p:nvPr>
            <p:ph sz="quarter" idx="13"/>
          </p:nvPr>
        </p:nvSpPr>
        <p:spPr>
          <a:xfrm>
            <a:off x="1298448" y="2121407"/>
            <a:ext cx="32004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2E38B1A9-FAD7-47AA-8CB6-1CBF7F91030D}" type="datetimeFigureOut">
              <a:rPr lang="ru-RU" smtClean="0"/>
              <a:pPr/>
              <a:t>06.12.2015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002A481-99DD-48BC-BC31-9CC7437D5B3A}" type="slidenum">
              <a:rPr lang="ru-RU" smtClean="0"/>
              <a:pPr/>
              <a:t>‹#›</a:t>
            </a:fld>
            <a:endParaRPr lang="ru-RU"/>
          </a:p>
        </p:txBody>
      </p:sp>
      <p:sp>
        <p:nvSpPr>
          <p:cNvPr id="11" name="Content Placeholder 10"/>
          <p:cNvSpPr>
            <a:spLocks noGrp="1"/>
          </p:cNvSpPr>
          <p:nvPr>
            <p:ph sz="quarter" idx="13"/>
          </p:nvPr>
        </p:nvSpPr>
        <p:spPr>
          <a:xfrm>
            <a:off x="1298448" y="2944368"/>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2E38B1A9-FAD7-47AA-8CB6-1CBF7F91030D}" type="datetimeFigureOut">
              <a:rPr lang="ru-RU" smtClean="0"/>
              <a:pPr/>
              <a:t>06.12.2015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002A481-99DD-48BC-BC31-9CC7437D5B3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8B1A9-FAD7-47AA-8CB6-1CBF7F91030D}" type="datetimeFigureOut">
              <a:rPr lang="ru-RU" smtClean="0"/>
              <a:pPr/>
              <a:t>06.12.2015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002A481-99DD-48BC-BC31-9CC7437D5B3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1698" y="5885672"/>
            <a:ext cx="1213821" cy="365125"/>
          </a:xfrm>
        </p:spPr>
        <p:txBody>
          <a:bodyPr/>
          <a:lstStyle/>
          <a:p>
            <a:fld id="{2E38B1A9-FAD7-47AA-8CB6-1CBF7F91030D}" type="datetimeFigureOut">
              <a:rPr lang="ru-RU" smtClean="0"/>
              <a:pPr/>
              <a:t>06.12.2015</a:t>
            </a:fld>
            <a:endParaRPr lang="ru-RU"/>
          </a:p>
        </p:txBody>
      </p:sp>
      <p:sp>
        <p:nvSpPr>
          <p:cNvPr id="6" name="Footer Placeholder 5"/>
          <p:cNvSpPr>
            <a:spLocks noGrp="1"/>
          </p:cNvSpPr>
          <p:nvPr>
            <p:ph type="ftr" sz="quarter" idx="11"/>
          </p:nvPr>
        </p:nvSpPr>
        <p:spPr>
          <a:xfrm rot="-60000">
            <a:off x="914554" y="5829261"/>
            <a:ext cx="3522607" cy="365125"/>
          </a:xfrm>
        </p:spPr>
        <p:txBody>
          <a:bodyPr/>
          <a:lstStyle/>
          <a:p>
            <a:endParaRPr lang="ru-RU"/>
          </a:p>
        </p:txBody>
      </p:sp>
      <p:sp>
        <p:nvSpPr>
          <p:cNvPr id="7" name="Slide Number Placeholder 6"/>
          <p:cNvSpPr>
            <a:spLocks noGrp="1"/>
          </p:cNvSpPr>
          <p:nvPr>
            <p:ph type="sldNum" sz="quarter" idx="12"/>
          </p:nvPr>
        </p:nvSpPr>
        <p:spPr>
          <a:xfrm rot="60000">
            <a:off x="7557313" y="5896961"/>
            <a:ext cx="554023" cy="365125"/>
          </a:xfrm>
        </p:spPr>
        <p:txBody>
          <a:bodyPr/>
          <a:lstStyle/>
          <a:p>
            <a:fld id="{D002A481-99DD-48BC-BC31-9CC7437D5B3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5936" y="5888737"/>
            <a:ext cx="1213821" cy="365125"/>
          </a:xfrm>
        </p:spPr>
        <p:txBody>
          <a:bodyPr/>
          <a:lstStyle/>
          <a:p>
            <a:fld id="{2E38B1A9-FAD7-47AA-8CB6-1CBF7F91030D}" type="datetimeFigureOut">
              <a:rPr lang="ru-RU" smtClean="0"/>
              <a:pPr/>
              <a:t>06.12.2015</a:t>
            </a:fld>
            <a:endParaRPr lang="ru-RU"/>
          </a:p>
        </p:txBody>
      </p:sp>
      <p:sp>
        <p:nvSpPr>
          <p:cNvPr id="6" name="Footer Placeholder 5"/>
          <p:cNvSpPr>
            <a:spLocks noGrp="1"/>
          </p:cNvSpPr>
          <p:nvPr>
            <p:ph type="ftr" sz="quarter" idx="11"/>
          </p:nvPr>
        </p:nvSpPr>
        <p:spPr>
          <a:xfrm rot="-60000">
            <a:off x="914569" y="5831037"/>
            <a:ext cx="3319043" cy="365125"/>
          </a:xfrm>
        </p:spPr>
        <p:txBody>
          <a:bodyPr/>
          <a:lstStyle/>
          <a:p>
            <a:endParaRPr lang="ru-RU"/>
          </a:p>
        </p:txBody>
      </p:sp>
      <p:sp>
        <p:nvSpPr>
          <p:cNvPr id="7" name="Slide Number Placeholder 6"/>
          <p:cNvSpPr>
            <a:spLocks noGrp="1"/>
          </p:cNvSpPr>
          <p:nvPr>
            <p:ph type="sldNum" sz="quarter" idx="12"/>
          </p:nvPr>
        </p:nvSpPr>
        <p:spPr>
          <a:xfrm rot="60000">
            <a:off x="7562089" y="5900026"/>
            <a:ext cx="554023" cy="365125"/>
          </a:xfrm>
        </p:spPr>
        <p:txBody>
          <a:bodyPr/>
          <a:lstStyle/>
          <a:p>
            <a:fld id="{D002A481-99DD-48BC-BC31-9CC7437D5B3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2E38B1A9-FAD7-47AA-8CB6-1CBF7F91030D}" type="datetimeFigureOut">
              <a:rPr lang="ru-RU" smtClean="0"/>
              <a:pPr/>
              <a:t>06.12.2015</a:t>
            </a:fld>
            <a:endParaRPr lang="ru-RU"/>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ru-RU"/>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D002A481-99DD-48BC-BC31-9CC7437D5B3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1500174"/>
            <a:ext cx="7632848" cy="2571768"/>
          </a:xfrm>
        </p:spPr>
        <p:txBody>
          <a:bodyPr>
            <a:normAutofit fontScale="90000"/>
          </a:bodyPr>
          <a:lstStyle/>
          <a:p>
            <a:r>
              <a:rPr lang="ru-RU" dirty="0" smtClean="0"/>
              <a:t/>
            </a:r>
            <a:br>
              <a:rPr lang="ru-RU" dirty="0" smtClean="0"/>
            </a:br>
            <a:r>
              <a:rPr lang="ru-RU" sz="5300" b="1" dirty="0" smtClean="0">
                <a:solidFill>
                  <a:srgbClr val="7030A0"/>
                </a:solidFill>
              </a:rPr>
              <a:t>МЕТОДИКА ВОСПИТАНИЯ ПСИХОФИЗИЧЕСКИХ КАЧЕСТВ</a:t>
            </a:r>
            <a:r>
              <a:rPr lang="ru-RU" sz="5300" dirty="0">
                <a:solidFill>
                  <a:srgbClr val="002060"/>
                </a:solidFill>
              </a:rPr>
              <a:t/>
            </a:r>
            <a:br>
              <a:rPr lang="ru-RU" sz="5300" dirty="0">
                <a:solidFill>
                  <a:srgbClr val="002060"/>
                </a:solidFill>
              </a:rPr>
            </a:br>
            <a:endParaRPr lang="ru-RU" sz="5300" dirty="0">
              <a:solidFill>
                <a:srgbClr val="002060"/>
              </a:solidFill>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1095023" y="817582"/>
            <a:ext cx="6965245" cy="5254624"/>
          </a:xfrm>
        </p:spPr>
        <p:txBody>
          <a:bodyPr>
            <a:normAutofit fontScale="90000"/>
          </a:bodyPr>
          <a:lstStyle/>
          <a:p>
            <a:r>
              <a:rPr lang="ru-RU" sz="2800" b="1" dirty="0" smtClean="0">
                <a:solidFill>
                  <a:srgbClr val="C00000"/>
                </a:solidFill>
              </a:rPr>
              <a:t>Выносливость </a:t>
            </a:r>
            <a:r>
              <a:rPr lang="ru-RU" sz="2800" b="1" dirty="0" smtClean="0">
                <a:solidFill>
                  <a:srgbClr val="002060"/>
                </a:solidFill>
              </a:rPr>
              <a:t>– это способность организма совершать продолжительную мышечную работу мощностью от 60 до 80-90% от максимальной (в зависимости от характера двигательной деятельности и физической подготовленности) благодаря преодолению трудностей, возникающих в связи со сдвигами во внутренней среде организма при напряженной мышечной работе. </a:t>
            </a:r>
            <a:r>
              <a:rPr lang="ru-RU" sz="2800" b="1" dirty="0" smtClean="0">
                <a:solidFill>
                  <a:srgbClr val="C00000"/>
                </a:solidFill>
              </a:rPr>
              <a:t>Необходимость развития выносливости с дошкольного возраста обусловлена рядом причин, основными из которых являются следующие.</a:t>
            </a:r>
            <a:endParaRPr lang="ru-RU" sz="2800" b="1" dirty="0">
              <a:solidFill>
                <a:srgbClr val="00206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1095023" y="817582"/>
            <a:ext cx="6965245" cy="4968872"/>
          </a:xfrm>
        </p:spPr>
        <p:txBody>
          <a:bodyPr>
            <a:normAutofit fontScale="90000"/>
          </a:bodyPr>
          <a:lstStyle/>
          <a:p>
            <a:r>
              <a:rPr lang="ru-RU" sz="2800" b="1" dirty="0" smtClean="0">
                <a:solidFill>
                  <a:srgbClr val="002060"/>
                </a:solidFill>
              </a:rPr>
              <a:t>1) Выносливость как способность к длительной мышечной работе небольшой интенсивности позволяет укрепить организм ребенка и в первую очередь сердечно - сосудистую, дыхательную, костно – мышечную системы, что оказывает благоприятное воздействие на физическое и психическое здоровье малыша, в целом способствуя его всестороннему гармоническому развитию. </a:t>
            </a:r>
            <a:endParaRPr lang="ru-RU" sz="2800" b="1" dirty="0">
              <a:solidFill>
                <a:srgbClr val="00206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mtClean="0"/>
              <a:t/>
            </a:r>
            <a:br>
              <a:rPr lang="ru-RU" smtClean="0"/>
            </a:br>
            <a:r>
              <a:rPr lang="ru-RU" smtClean="0"/>
              <a:t/>
            </a:r>
            <a:br>
              <a:rPr lang="ru-RU" smtClean="0"/>
            </a:br>
            <a:r>
              <a:rPr lang="ru-RU" smtClean="0"/>
              <a:t/>
            </a:r>
            <a:br>
              <a:rPr lang="ru-RU" smtClean="0"/>
            </a:br>
            <a:endParaRPr lang="ru-RU" dirty="0"/>
          </a:p>
        </p:txBody>
      </p:sp>
      <p:sp>
        <p:nvSpPr>
          <p:cNvPr id="8" name="Содержимое 7"/>
          <p:cNvSpPr>
            <a:spLocks noGrp="1"/>
          </p:cNvSpPr>
          <p:nvPr>
            <p:ph idx="1"/>
          </p:nvPr>
        </p:nvSpPr>
        <p:spPr>
          <a:xfrm>
            <a:off x="1428728" y="1428736"/>
            <a:ext cx="6196405" cy="3603812"/>
          </a:xfrm>
        </p:spPr>
        <p:txBody>
          <a:bodyPr>
            <a:normAutofit lnSpcReduction="10000"/>
          </a:bodyPr>
          <a:lstStyle/>
          <a:p>
            <a:pPr algn="ctr">
              <a:buNone/>
            </a:pPr>
            <a:r>
              <a:rPr lang="ru-RU" sz="2800" b="1" dirty="0" smtClean="0">
                <a:solidFill>
                  <a:srgbClr val="002060"/>
                </a:solidFill>
              </a:rPr>
              <a:t>2) Целенаправленная работа по воспитанию выносливости у дошкольников улучшает функционирование организма, повышает их работоспособность (как физической, так и умственной), что особенно важно в плане подготовки детей к школе.</a:t>
            </a:r>
            <a:endParaRPr lang="ru-RU" sz="2800" b="1" dirty="0">
              <a:solidFill>
                <a:srgbClr val="00206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817582"/>
            <a:ext cx="6965245" cy="4968872"/>
          </a:xfrm>
        </p:spPr>
        <p:txBody>
          <a:bodyPr>
            <a:normAutofit fontScale="90000"/>
          </a:bodyPr>
          <a:lstStyle/>
          <a:p>
            <a:r>
              <a:rPr lang="ru-RU" sz="2800" dirty="0" smtClean="0"/>
              <a:t>3</a:t>
            </a:r>
            <a:r>
              <a:rPr lang="ru-RU" sz="2800" b="1" dirty="0" smtClean="0">
                <a:solidFill>
                  <a:srgbClr val="002060"/>
                </a:solidFill>
              </a:rPr>
              <a:t>) Необходимость развития выносливости у детей дошкольного возраста определяется еще и тем, что целенаправленные движения, особенно циклического типа, помогают раскрыть и развить их природные задатки: только в этот период возможно повысить уровень максимального потребления кислорода, который является важнейшим показателем физической работоспособности человека, показателем его аэробных возможностей.</a:t>
            </a:r>
            <a:endParaRPr lang="ru-RU" sz="2800" b="1" dirty="0">
              <a:solidFill>
                <a:srgbClr val="00206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817582"/>
            <a:ext cx="6965245" cy="4611682"/>
          </a:xfrm>
        </p:spPr>
        <p:txBody>
          <a:bodyPr>
            <a:normAutofit fontScale="90000"/>
          </a:bodyPr>
          <a:lstStyle/>
          <a:p>
            <a:r>
              <a:rPr lang="ru-RU" sz="2800" b="1" dirty="0" smtClean="0">
                <a:solidFill>
                  <a:srgbClr val="002060"/>
                </a:solidFill>
              </a:rPr>
              <a:t>4) Большое значение имеет развитие выносливости для формирования волевых качеств личности, черт характера человека: целеустремленности, настойчивости, упорства, смелости и решительности, уверенности в своих силах. </a:t>
            </a:r>
            <a:br>
              <a:rPr lang="ru-RU" sz="2800" b="1" dirty="0" smtClean="0">
                <a:solidFill>
                  <a:srgbClr val="002060"/>
                </a:solidFill>
              </a:rPr>
            </a:br>
            <a:r>
              <a:rPr lang="ru-RU" sz="2800" b="1" dirty="0" smtClean="0">
                <a:solidFill>
                  <a:srgbClr val="C00000"/>
                </a:solidFill>
              </a:rPr>
              <a:t>В исследованиях показано, что лучшими средствами в развитии выносливости являются циклические движения: </a:t>
            </a:r>
            <a:r>
              <a:rPr lang="ru-RU" sz="2800" b="1" dirty="0" smtClean="0">
                <a:solidFill>
                  <a:srgbClr val="002060"/>
                </a:solidFill>
              </a:rPr>
              <a:t>бег, плавание, катание на лыжах, на коньках и т.д..</a:t>
            </a:r>
            <a:endParaRPr lang="ru-RU" sz="2800" b="1" dirty="0">
              <a:solidFill>
                <a:srgbClr val="00206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10" name="Picture 10" descr="http://i.simpalsmedia.com/999.md/BoardImages/900x900/95c9ee3b4f124e548aa05d92774d293a.jpg"/>
          <p:cNvPicPr>
            <a:picLocks noChangeAspect="1" noChangeArrowheads="1"/>
          </p:cNvPicPr>
          <p:nvPr/>
        </p:nvPicPr>
        <p:blipFill>
          <a:blip r:embed="rId2" cstate="print"/>
          <a:srcRect/>
          <a:stretch>
            <a:fillRect/>
          </a:stretch>
        </p:blipFill>
        <p:spPr bwMode="auto">
          <a:xfrm>
            <a:off x="1714480" y="3857628"/>
            <a:ext cx="3781491" cy="2520000"/>
          </a:xfrm>
          <a:prstGeom prst="ellipse">
            <a:avLst/>
          </a:prstGeom>
          <a:ln>
            <a:noFill/>
          </a:ln>
          <a:effectLst>
            <a:softEdge rad="112500"/>
          </a:effectLst>
        </p:spPr>
      </p:pic>
      <p:pic>
        <p:nvPicPr>
          <p:cNvPr id="25602" name="Picture 2" descr="http://i.simpalsmedia.com/999.md/BoardImages/900x900/4e0aa07273354b469a8f55b7c5c2c631.jpg"/>
          <p:cNvPicPr>
            <a:picLocks noChangeAspect="1" noChangeArrowheads="1"/>
          </p:cNvPicPr>
          <p:nvPr/>
        </p:nvPicPr>
        <p:blipFill>
          <a:blip r:embed="rId3" cstate="print"/>
          <a:srcRect l="4881" t="22049" r="8895"/>
          <a:stretch>
            <a:fillRect/>
          </a:stretch>
        </p:blipFill>
        <p:spPr bwMode="auto">
          <a:xfrm>
            <a:off x="4643438" y="3286124"/>
            <a:ext cx="3786214" cy="2273058"/>
          </a:xfrm>
          <a:prstGeom prst="ellipse">
            <a:avLst/>
          </a:prstGeom>
          <a:ln>
            <a:noFill/>
          </a:ln>
          <a:effectLst>
            <a:softEdge rad="112500"/>
          </a:effectLst>
        </p:spPr>
      </p:pic>
      <p:sp>
        <p:nvSpPr>
          <p:cNvPr id="4" name="Прямоугольник 3"/>
          <p:cNvSpPr/>
          <p:nvPr/>
        </p:nvSpPr>
        <p:spPr>
          <a:xfrm>
            <a:off x="2500298" y="785794"/>
            <a:ext cx="4094454" cy="1754326"/>
          </a:xfrm>
          <a:prstGeom prst="rect">
            <a:avLst/>
          </a:prstGeom>
          <a:noFill/>
        </p:spPr>
        <p:txBody>
          <a:bodyPr wrap="none" lIns="91440" tIns="45720" rIns="91440" bIns="45720">
            <a:spAutoFit/>
          </a:bodyPr>
          <a:lstStyle/>
          <a:p>
            <a:pPr algn="ctr"/>
            <a:r>
              <a:rPr lang="ru-RU"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Развитие </a:t>
            </a:r>
          </a:p>
          <a:p>
            <a:pPr algn="ctr"/>
            <a:r>
              <a:rPr lang="ru-RU"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гибкости</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25608" name="Picture 8" descr="http://i.simpalsmedia.com/999.md/BoardImages/900x900/b564895a52634581a4fc1c22ad78e6db.jpg"/>
          <p:cNvPicPr>
            <a:picLocks noChangeAspect="1" noChangeArrowheads="1"/>
          </p:cNvPicPr>
          <p:nvPr/>
        </p:nvPicPr>
        <p:blipFill>
          <a:blip r:embed="rId4" cstate="print"/>
          <a:srcRect t="29840"/>
          <a:stretch>
            <a:fillRect/>
          </a:stretch>
        </p:blipFill>
        <p:spPr bwMode="auto">
          <a:xfrm>
            <a:off x="1000101" y="2500306"/>
            <a:ext cx="4513977" cy="2160000"/>
          </a:xfrm>
          <a:prstGeom prst="ellipse">
            <a:avLst/>
          </a:prstGeom>
          <a:ln>
            <a:noFill/>
          </a:ln>
          <a:effectLst>
            <a:softEdge rad="112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817582"/>
            <a:ext cx="6965245" cy="5111748"/>
          </a:xfrm>
        </p:spPr>
        <p:txBody>
          <a:bodyPr>
            <a:normAutofit fontScale="90000"/>
          </a:bodyPr>
          <a:lstStyle/>
          <a:p>
            <a:r>
              <a:rPr lang="ru-RU" sz="2800" b="1" dirty="0" smtClean="0">
                <a:solidFill>
                  <a:srgbClr val="C00000"/>
                </a:solidFill>
              </a:rPr>
              <a:t>Гибкость </a:t>
            </a:r>
            <a:r>
              <a:rPr lang="ru-RU" sz="2800" b="1" dirty="0" smtClean="0">
                <a:solidFill>
                  <a:srgbClr val="002060"/>
                </a:solidFill>
              </a:rPr>
              <a:t>– это способность выполнять движение с максимальной амплитудой, важное психофизическое качество, которое наряду с быстротой, силой, выносливостью, ловкостью определяется морфофункциональными биологическими особенностями человека.</a:t>
            </a:r>
            <a:br>
              <a:rPr lang="ru-RU" sz="2800" b="1" dirty="0" smtClean="0">
                <a:solidFill>
                  <a:srgbClr val="002060"/>
                </a:solidFill>
              </a:rPr>
            </a:br>
            <a:r>
              <a:rPr lang="ru-RU" sz="2800" b="1" dirty="0" smtClean="0">
                <a:solidFill>
                  <a:srgbClr val="C00000"/>
                </a:solidFill>
              </a:rPr>
              <a:t>Различают активную и пассивную гибкость. </a:t>
            </a:r>
            <a:r>
              <a:rPr lang="ru-RU" sz="2800" b="1" u="sng" dirty="0" smtClean="0">
                <a:solidFill>
                  <a:srgbClr val="C00000"/>
                </a:solidFill>
              </a:rPr>
              <a:t>Активная гибкость </a:t>
            </a:r>
            <a:r>
              <a:rPr lang="ru-RU" sz="2800" b="1" dirty="0" smtClean="0">
                <a:solidFill>
                  <a:srgbClr val="002060"/>
                </a:solidFill>
              </a:rPr>
              <a:t>характеризуется величиной амплитуды движений при самостоятельном выполнении упражнений благодаря мышечным усилием.</a:t>
            </a:r>
            <a:endParaRPr lang="ru-RU" sz="2800" b="1" dirty="0">
              <a:solidFill>
                <a:srgbClr val="00206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642918"/>
            <a:ext cx="6965245" cy="5500726"/>
          </a:xfrm>
        </p:spPr>
        <p:txBody>
          <a:bodyPr>
            <a:normAutofit fontScale="90000"/>
          </a:bodyPr>
          <a:lstStyle/>
          <a:p>
            <a:r>
              <a:rPr lang="ru-RU" sz="2800" b="1" u="sng" dirty="0" smtClean="0">
                <a:solidFill>
                  <a:srgbClr val="C00000"/>
                </a:solidFill>
              </a:rPr>
              <a:t>Пассивная </a:t>
            </a:r>
            <a:r>
              <a:rPr lang="ru-RU" sz="2800" b="1" dirty="0" smtClean="0">
                <a:solidFill>
                  <a:srgbClr val="002060"/>
                </a:solidFill>
              </a:rPr>
              <a:t>– отличается максимальной величиной амплитуды движений, достигаемой при действии внешних сил (снарядов, усилий партнера). В пассивных упражнениях на гибкость достигается большая, чем в активных упражнениях, амплитуда движений. Разница между показателями активной и пассивной гибкости называется «резервной растяжимостью», или «запасом гибкости». </a:t>
            </a:r>
            <a:r>
              <a:rPr lang="ru-RU" sz="2800" b="1" dirty="0" smtClean="0">
                <a:solidFill>
                  <a:srgbClr val="C00000"/>
                </a:solidFill>
              </a:rPr>
              <a:t>Различают также общую и специальную гибкость. </a:t>
            </a:r>
            <a:endParaRPr lang="ru-RU" sz="2800" b="1" dirty="0">
              <a:solidFill>
                <a:srgbClr val="C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817582"/>
            <a:ext cx="6965245" cy="5183186"/>
          </a:xfrm>
        </p:spPr>
        <p:txBody>
          <a:bodyPr>
            <a:normAutofit fontScale="90000"/>
          </a:bodyPr>
          <a:lstStyle/>
          <a:p>
            <a:r>
              <a:rPr lang="ru-RU" sz="2800" b="1" u="sng" dirty="0" smtClean="0">
                <a:solidFill>
                  <a:srgbClr val="C00000"/>
                </a:solidFill>
              </a:rPr>
              <a:t>Общая гибкость </a:t>
            </a:r>
            <a:r>
              <a:rPr lang="ru-RU" sz="2800" b="1" dirty="0" smtClean="0">
                <a:solidFill>
                  <a:srgbClr val="002060"/>
                </a:solidFill>
              </a:rPr>
              <a:t>характеризуется подвижностью во всех суставах тела и позволяет выполнять разнообразные движения с большой амплитудой. </a:t>
            </a:r>
            <a:r>
              <a:rPr lang="ru-RU" sz="2800" b="1" u="sng" dirty="0" smtClean="0">
                <a:solidFill>
                  <a:srgbClr val="C00000"/>
                </a:solidFill>
              </a:rPr>
              <a:t>Специальная гибкость </a:t>
            </a:r>
            <a:r>
              <a:rPr lang="ru-RU" sz="2800" b="1" dirty="0" smtClean="0">
                <a:solidFill>
                  <a:srgbClr val="002060"/>
                </a:solidFill>
              </a:rPr>
              <a:t>– это предельная подвижность в отдельных суставах, определяющая эффективность спортивной или профессионально – прикладной деятельности. Развивают гибкость с помощью упражнений на растягивание мышц и связок. </a:t>
            </a:r>
            <a:r>
              <a:rPr lang="ru-RU" sz="2800" b="1" dirty="0" smtClean="0">
                <a:solidFill>
                  <a:srgbClr val="C00000"/>
                </a:solidFill>
              </a:rPr>
              <a:t>Два пути тренировки гибкости:</a:t>
            </a:r>
            <a:endParaRPr lang="ru-RU" sz="2800" dirty="0">
              <a:solidFill>
                <a:srgbClr val="C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500042"/>
            <a:ext cx="6965245" cy="5500726"/>
          </a:xfrm>
        </p:spPr>
        <p:txBody>
          <a:bodyPr>
            <a:normAutofit fontScale="90000"/>
          </a:bodyPr>
          <a:lstStyle/>
          <a:p>
            <a:r>
              <a:rPr lang="ru-RU" sz="2800" b="1" dirty="0" smtClean="0">
                <a:solidFill>
                  <a:srgbClr val="002060"/>
                </a:solidFill>
              </a:rPr>
              <a:t>1) накопление разнообразных двигательных навыков и умений;</a:t>
            </a:r>
            <a:br>
              <a:rPr lang="ru-RU" sz="2800" b="1" dirty="0" smtClean="0">
                <a:solidFill>
                  <a:srgbClr val="002060"/>
                </a:solidFill>
              </a:rPr>
            </a:br>
            <a:r>
              <a:rPr lang="ru-RU" sz="2800" b="1" dirty="0" smtClean="0">
                <a:solidFill>
                  <a:srgbClr val="002060"/>
                </a:solidFill>
              </a:rPr>
              <a:t>2) совершенствование способности перестраивать двигательную деятельность в соответствии с требованиями меняющейся обстановки. </a:t>
            </a:r>
            <a:r>
              <a:rPr lang="ru-RU" sz="2800" b="1" dirty="0" smtClean="0">
                <a:solidFill>
                  <a:srgbClr val="C00000"/>
                </a:solidFill>
              </a:rPr>
              <a:t>Методическими приемами, рекомендуемыми для развития гибкости, являются следующие: </a:t>
            </a:r>
            <a:r>
              <a:rPr lang="ru-RU" sz="2800" b="1" dirty="0" smtClean="0">
                <a:solidFill>
                  <a:srgbClr val="002060"/>
                </a:solidFill>
              </a:rPr>
              <a:t>упражнения на растягивания необходимо выполнять ежедневно; чередовать упражнения на силу и гибкость, не допуская преобладания одного вида упражнения над другим.</a:t>
            </a:r>
            <a:endParaRPr lang="ru-RU" sz="2800" b="1" dirty="0">
              <a:solidFill>
                <a:srgbClr val="C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14348" y="571480"/>
            <a:ext cx="7643866" cy="5286412"/>
          </a:xfrm>
        </p:spPr>
        <p:txBody>
          <a:bodyPr>
            <a:noAutofit/>
          </a:bodyPr>
          <a:lstStyle/>
          <a:p>
            <a:pPr algn="ctr">
              <a:buNone/>
            </a:pPr>
            <a:endParaRPr lang="ru-RU" dirty="0" smtClean="0"/>
          </a:p>
          <a:p>
            <a:pPr algn="ctr">
              <a:buNone/>
            </a:pPr>
            <a:r>
              <a:rPr lang="ru-RU" b="1" dirty="0" smtClean="0">
                <a:solidFill>
                  <a:srgbClr val="002060"/>
                </a:solidFill>
              </a:rPr>
              <a:t>Психофизические качества ребенка включают в себя такие понятия, как </a:t>
            </a:r>
            <a:r>
              <a:rPr lang="ru-RU" b="1" dirty="0" smtClean="0">
                <a:solidFill>
                  <a:srgbClr val="C00000"/>
                </a:solidFill>
              </a:rPr>
              <a:t>сила, быстрота, выносливость, ловкость, гибкость. </a:t>
            </a:r>
            <a:r>
              <a:rPr lang="ru-RU" b="1" dirty="0" smtClean="0">
                <a:solidFill>
                  <a:srgbClr val="002060"/>
                </a:solidFill>
              </a:rPr>
              <a:t>Развитие основных психофизических качеств происходит в тесной связи с формированием двигательных навыков. Упражнения, направленные на развитие психофизических качеств, применяются в строгой последовательности, включаются в разные формы двигательной деятельности, в том числе в самостоятельную двигательную деятельность ребенка на прогулке.</a:t>
            </a:r>
            <a:endParaRPr lang="ru-RU" b="1" dirty="0">
              <a:solidFill>
                <a:srgbClr val="00206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3200" b="1" dirty="0" smtClean="0">
                <a:solidFill>
                  <a:srgbClr val="00B050"/>
                </a:solidFill>
              </a:rPr>
              <a:t>Значение системы стрейчинга в развитии гибкости</a:t>
            </a:r>
            <a:endParaRPr lang="ru-RU" sz="3200" b="1" dirty="0">
              <a:solidFill>
                <a:srgbClr val="00B050"/>
              </a:solidFill>
            </a:endParaRPr>
          </a:p>
        </p:txBody>
      </p:sp>
      <p:sp>
        <p:nvSpPr>
          <p:cNvPr id="5" name="Содержимое 4"/>
          <p:cNvSpPr>
            <a:spLocks noGrp="1"/>
          </p:cNvSpPr>
          <p:nvPr>
            <p:ph idx="1"/>
          </p:nvPr>
        </p:nvSpPr>
        <p:spPr/>
        <p:txBody>
          <a:bodyPr>
            <a:normAutofit lnSpcReduction="10000"/>
          </a:bodyPr>
          <a:lstStyle/>
          <a:p>
            <a:pPr algn="ctr">
              <a:buNone/>
            </a:pPr>
            <a:r>
              <a:rPr lang="ru-RU" b="1" dirty="0" smtClean="0">
                <a:solidFill>
                  <a:srgbClr val="C00000"/>
                </a:solidFill>
              </a:rPr>
              <a:t>Стрейчинг</a:t>
            </a:r>
            <a:r>
              <a:rPr lang="ru-RU" b="1" dirty="0" smtClean="0">
                <a:solidFill>
                  <a:srgbClr val="002060"/>
                </a:solidFill>
              </a:rPr>
              <a:t> – это специально разработанная система упражнений, направленных на совершенствование гибкости и подвижности в суставах, а вместе с тем и на укрепление этих суставов, тренировку мышечно – связочного аппарата с целью улучшения эластических свойств, создание прочных мышц и связок.</a:t>
            </a:r>
            <a:endParaRPr lang="ru-RU" b="1" dirty="0">
              <a:solidFill>
                <a:srgbClr val="00206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1357298"/>
            <a:ext cx="6965245" cy="4040178"/>
          </a:xfrm>
        </p:spPr>
        <p:txBody>
          <a:bodyPr>
            <a:normAutofit fontScale="90000"/>
          </a:bodyPr>
          <a:lstStyle/>
          <a:p>
            <a:r>
              <a:rPr lang="ru-RU" sz="2800" b="1" dirty="0" smtClean="0">
                <a:solidFill>
                  <a:srgbClr val="002060"/>
                </a:solidFill>
              </a:rPr>
              <a:t>Методика стрейчинга основывается на естественных свойствах мышц: ползучести и релаксации. </a:t>
            </a:r>
            <a:r>
              <a:rPr lang="ru-RU" sz="2800" b="1" dirty="0" smtClean="0">
                <a:solidFill>
                  <a:srgbClr val="C00000"/>
                </a:solidFill>
              </a:rPr>
              <a:t>Ползучесть</a:t>
            </a:r>
            <a:r>
              <a:rPr lang="ru-RU" sz="2800" b="1" dirty="0" smtClean="0">
                <a:solidFill>
                  <a:srgbClr val="002060"/>
                </a:solidFill>
              </a:rPr>
              <a:t> – это свойство мышц изменять  с течением времени при той же нагрузке</a:t>
            </a:r>
            <a:br>
              <a:rPr lang="ru-RU" sz="2800" b="1" dirty="0" smtClean="0">
                <a:solidFill>
                  <a:srgbClr val="002060"/>
                </a:solidFill>
              </a:rPr>
            </a:br>
            <a:r>
              <a:rPr lang="ru-RU" sz="2800" b="1" dirty="0" smtClean="0">
                <a:solidFill>
                  <a:srgbClr val="002060"/>
                </a:solidFill>
              </a:rPr>
              <a:t> и напряжении свою длину. </a:t>
            </a:r>
            <a:r>
              <a:rPr lang="ru-RU" sz="2800" b="1" dirty="0" smtClean="0">
                <a:solidFill>
                  <a:srgbClr val="C00000"/>
                </a:solidFill>
              </a:rPr>
              <a:t>Релаксация –</a:t>
            </a:r>
            <a:r>
              <a:rPr lang="ru-RU" sz="2800" b="1" dirty="0" smtClean="0">
                <a:solidFill>
                  <a:srgbClr val="002060"/>
                </a:solidFill>
              </a:rPr>
              <a:t> это свойство мышц расслабляться с течением времени при той же нагрузке и напряжении.</a:t>
            </a:r>
            <a:endParaRPr lang="ru-RU" sz="2800" b="1" dirty="0">
              <a:solidFill>
                <a:srgbClr val="00206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714356"/>
            <a:ext cx="6965245" cy="5429288"/>
          </a:xfrm>
        </p:spPr>
        <p:txBody>
          <a:bodyPr>
            <a:normAutofit fontScale="90000"/>
          </a:bodyPr>
          <a:lstStyle/>
          <a:p>
            <a:r>
              <a:rPr lang="ru-RU" sz="2800" b="1" dirty="0" smtClean="0">
                <a:solidFill>
                  <a:srgbClr val="C00000"/>
                </a:solidFill>
              </a:rPr>
              <a:t>Основное положительное воздействие методики стрейчинга в связи с развитием гибкости можно свести к следующим фактором: </a:t>
            </a:r>
            <a:r>
              <a:rPr lang="ru-RU" sz="2800" b="1" dirty="0" smtClean="0">
                <a:solidFill>
                  <a:srgbClr val="002060"/>
                </a:solidFill>
              </a:rPr>
              <a:t>1) при выполнении стрейчинговых упражнений уменьшается мышечное напряжение и достигается релаксация тела; 2) развивается гибкость, создаются максимально благоприятные условия для развития и совершенствования других физических качеств; 3) осуществляется развитие координации движений, они становятся более свободными и выполняются без труда; </a:t>
            </a:r>
            <a:endParaRPr lang="ru-RU" sz="2800" b="1" dirty="0">
              <a:solidFill>
                <a:srgbClr val="00206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817582"/>
            <a:ext cx="6965245" cy="5326062"/>
          </a:xfrm>
        </p:spPr>
        <p:txBody>
          <a:bodyPr>
            <a:normAutofit fontScale="90000"/>
          </a:bodyPr>
          <a:lstStyle/>
          <a:p>
            <a:r>
              <a:rPr lang="ru-RU" sz="2800" dirty="0" smtClean="0">
                <a:solidFill>
                  <a:srgbClr val="002060"/>
                </a:solidFill>
              </a:rPr>
              <a:t>4) Совершенствуется функция равновесия (а значит и вестибулярного аппарата), что способствует удержанию статических поз; 5) формируется разнообразная двигательная активность; 6) предупреждается травматизм, в особенности мышечные перерастяжки и перенапряжения; 7) облегчаются занятия такими видами спорта, как бег, катание на лыжах, плавание и т.д.; 8) обогащается знание тела, развивается внимательное отношение к нему; 9) формируется привычка двигаться естественно и непринужденно, улучшается обычное самочувствие.</a:t>
            </a:r>
            <a:endParaRPr lang="ru-RU" sz="2800" dirty="0">
              <a:solidFill>
                <a:srgbClr val="00206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071802" y="785794"/>
            <a:ext cx="5166024" cy="1754326"/>
          </a:xfrm>
          <a:prstGeom prst="rect">
            <a:avLst/>
          </a:prstGeom>
          <a:noFill/>
        </p:spPr>
        <p:txBody>
          <a:bodyPr wrap="square" lIns="91440" tIns="45720" rIns="91440" bIns="45720">
            <a:spAutoFit/>
          </a:bodyPr>
          <a:lstStyle/>
          <a:p>
            <a:pPr algn="ctr"/>
            <a:r>
              <a:rPr lang="ru-RU"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Развитие </a:t>
            </a:r>
          </a:p>
          <a:p>
            <a:pPr algn="ctr"/>
            <a:r>
              <a:rPr lang="ru-RU"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ловкости</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030" name="Picture 6" descr="http://ecx.images-amazon.com/images/I/81CnG93UXkL._SL1500_.jpg"/>
          <p:cNvPicPr>
            <a:picLocks noChangeAspect="1" noChangeArrowheads="1"/>
          </p:cNvPicPr>
          <p:nvPr/>
        </p:nvPicPr>
        <p:blipFill>
          <a:blip r:embed="rId2" cstate="print"/>
          <a:srcRect/>
          <a:stretch>
            <a:fillRect/>
          </a:stretch>
        </p:blipFill>
        <p:spPr bwMode="auto">
          <a:xfrm>
            <a:off x="785786" y="2143116"/>
            <a:ext cx="3830640" cy="3960000"/>
          </a:xfrm>
          <a:prstGeom prst="ellipse">
            <a:avLst/>
          </a:prstGeom>
          <a:ln>
            <a:noFill/>
          </a:ln>
          <a:effectLst>
            <a:softEdge rad="112500"/>
          </a:effectLst>
        </p:spPr>
      </p:pic>
      <p:pic>
        <p:nvPicPr>
          <p:cNvPr id="1032" name="Picture 8" descr="http://xn--80aiifkqki.xn--c1avg/uploads/1211936884/gallery_1_169_79232.jpg"/>
          <p:cNvPicPr>
            <a:picLocks noChangeAspect="1" noChangeArrowheads="1"/>
          </p:cNvPicPr>
          <p:nvPr/>
        </p:nvPicPr>
        <p:blipFill>
          <a:blip r:embed="rId3" cstate="print"/>
          <a:srcRect/>
          <a:stretch>
            <a:fillRect/>
          </a:stretch>
        </p:blipFill>
        <p:spPr bwMode="auto">
          <a:xfrm>
            <a:off x="4643438" y="2571744"/>
            <a:ext cx="3168000" cy="3168000"/>
          </a:xfrm>
          <a:prstGeom prst="ellipse">
            <a:avLst/>
          </a:prstGeom>
          <a:ln>
            <a:noFill/>
          </a:ln>
          <a:effectLst>
            <a:softEdge rad="112500"/>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817582"/>
            <a:ext cx="6965245" cy="5111748"/>
          </a:xfrm>
        </p:spPr>
        <p:txBody>
          <a:bodyPr>
            <a:normAutofit fontScale="90000"/>
          </a:bodyPr>
          <a:lstStyle/>
          <a:p>
            <a:r>
              <a:rPr lang="ru-RU" sz="2800" b="1" dirty="0" smtClean="0">
                <a:solidFill>
                  <a:srgbClr val="C00000"/>
                </a:solidFill>
              </a:rPr>
              <a:t>Ловкость –</a:t>
            </a:r>
            <a:r>
              <a:rPr lang="ru-RU" sz="2800" b="1" dirty="0" smtClean="0">
                <a:solidFill>
                  <a:srgbClr val="002060"/>
                </a:solidFill>
              </a:rPr>
              <a:t> способность быстро овладевать новыми движениями ( способность быстро обучаться), быстро перестраивать деятельность в соответствии с требованиями внезапно меняющейся обстановки. </a:t>
            </a:r>
            <a:r>
              <a:rPr lang="ru-RU" sz="2800" b="1" dirty="0" smtClean="0">
                <a:solidFill>
                  <a:srgbClr val="C00000"/>
                </a:solidFill>
              </a:rPr>
              <a:t>По мнению Н.А.Бернштейна</a:t>
            </a:r>
            <a:r>
              <a:rPr lang="ru-RU" sz="2800" b="1" dirty="0" smtClean="0">
                <a:solidFill>
                  <a:srgbClr val="002060"/>
                </a:solidFill>
              </a:rPr>
              <a:t>, главное ядро двигательного опыта, зависящее от накопленного двигательного опыта. Однако ловкость неоднородна по своей уровневой структуре, автор выделяет 2 «разряда» ловкости: 1) телесная ловкость; 2) предметная, или ручная, ловкость.</a:t>
            </a:r>
            <a:endParaRPr lang="ru-RU" sz="2800" b="1" dirty="0">
              <a:solidFill>
                <a:srgbClr val="00206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817582"/>
            <a:ext cx="6965245" cy="5183186"/>
          </a:xfrm>
        </p:spPr>
        <p:txBody>
          <a:bodyPr>
            <a:normAutofit fontScale="90000"/>
          </a:bodyPr>
          <a:lstStyle/>
          <a:p>
            <a:r>
              <a:rPr lang="ru-RU" sz="2800" b="1" dirty="0" smtClean="0">
                <a:solidFill>
                  <a:srgbClr val="C00000"/>
                </a:solidFill>
              </a:rPr>
              <a:t>Другой исследователь, Л.П.Матвеев, </a:t>
            </a:r>
            <a:r>
              <a:rPr lang="ru-RU" sz="2800" b="1" dirty="0" smtClean="0">
                <a:solidFill>
                  <a:srgbClr val="002060"/>
                </a:solidFill>
              </a:rPr>
              <a:t>вводит в понятие ловкость значительно большее количество компонентов:</a:t>
            </a:r>
            <a:br>
              <a:rPr lang="ru-RU" sz="2800" b="1" dirty="0" smtClean="0">
                <a:solidFill>
                  <a:srgbClr val="002060"/>
                </a:solidFill>
              </a:rPr>
            </a:br>
            <a:r>
              <a:rPr lang="ru-RU" sz="2800" b="1" dirty="0" smtClean="0">
                <a:solidFill>
                  <a:srgbClr val="002060"/>
                </a:solidFill>
              </a:rPr>
              <a:t>1) ловкость, проявляемая в упражнениях и движениях, связанных со сменой позы, «телесная ловкость»; 2) ловкость, проявляемая в действиях, связанных с предвидением в условиях усложненной и меняющейся обстановки; 3) ловкость, проявляемая в упражнениях с предметами, т.е. «ручная», или «предметная», ловкость; </a:t>
            </a:r>
            <a:endParaRPr lang="ru-RU" sz="2800" b="1" dirty="0">
              <a:solidFill>
                <a:srgbClr val="00206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642918"/>
            <a:ext cx="6965245" cy="5500726"/>
          </a:xfrm>
        </p:spPr>
        <p:txBody>
          <a:bodyPr>
            <a:normAutofit/>
          </a:bodyPr>
          <a:lstStyle/>
          <a:p>
            <a:r>
              <a:rPr lang="ru-RU" sz="2800" b="1" dirty="0" smtClean="0">
                <a:solidFill>
                  <a:srgbClr val="002060"/>
                </a:solidFill>
              </a:rPr>
              <a:t/>
            </a:r>
            <a:br>
              <a:rPr lang="ru-RU" sz="2800" b="1" dirty="0" smtClean="0">
                <a:solidFill>
                  <a:srgbClr val="002060"/>
                </a:solidFill>
              </a:rPr>
            </a:br>
            <a:r>
              <a:rPr lang="ru-RU" sz="2800" b="1" dirty="0" smtClean="0">
                <a:solidFill>
                  <a:srgbClr val="002060"/>
                </a:solidFill>
              </a:rPr>
              <a:t>4) ловкость, проявляемая в упражнениях, требующих согласованных усилий нескольких участников; 5) ловкость, проявляемая  в командных упражнениях, требующих тактически согласованных действий, и в игре с тактическим противодействием и взаимодействием участников. </a:t>
            </a:r>
            <a:r>
              <a:rPr lang="ru-RU" sz="2800" b="1" dirty="0" smtClean="0">
                <a:solidFill>
                  <a:srgbClr val="C00000"/>
                </a:solidFill>
              </a:rPr>
              <a:t/>
            </a:r>
            <a:br>
              <a:rPr lang="ru-RU" sz="2800" b="1" dirty="0" smtClean="0">
                <a:solidFill>
                  <a:srgbClr val="C00000"/>
                </a:solidFill>
              </a:rPr>
            </a:br>
            <a:endParaRPr lang="ru-RU" sz="2800" b="1" dirty="0">
              <a:solidFill>
                <a:srgbClr val="00206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817582"/>
            <a:ext cx="6965245" cy="4825996"/>
          </a:xfrm>
        </p:spPr>
        <p:txBody>
          <a:bodyPr>
            <a:normAutofit fontScale="90000"/>
          </a:bodyPr>
          <a:lstStyle/>
          <a:p>
            <a:r>
              <a:rPr lang="ru-RU" sz="2800" b="1" dirty="0" smtClean="0">
                <a:solidFill>
                  <a:srgbClr val="C00000"/>
                </a:solidFill>
              </a:rPr>
              <a:t>В.С.Фарфель,</a:t>
            </a:r>
            <a:r>
              <a:rPr lang="ru-RU" sz="2800" dirty="0" smtClean="0"/>
              <a:t> </a:t>
            </a:r>
            <a:r>
              <a:rPr lang="ru-RU" sz="2800" b="1" dirty="0" smtClean="0">
                <a:solidFill>
                  <a:srgbClr val="002060"/>
                </a:solidFill>
              </a:rPr>
              <a:t>считает основными измерителями ловкости пространство и время. Он выделяет три ступени развития ловкости. </a:t>
            </a:r>
            <a:r>
              <a:rPr lang="ru-RU" sz="2800" b="1" dirty="0" smtClean="0">
                <a:solidFill>
                  <a:srgbClr val="C00000"/>
                </a:solidFill>
              </a:rPr>
              <a:t>Первая ступень </a:t>
            </a:r>
            <a:r>
              <a:rPr lang="ru-RU" sz="2800" b="1" dirty="0" smtClean="0">
                <a:solidFill>
                  <a:srgbClr val="002060"/>
                </a:solidFill>
              </a:rPr>
              <a:t>характеризуется пространственной точностью и координированностью движений, при этом не имеет значения скорость их выполнения. </a:t>
            </a:r>
            <a:r>
              <a:rPr lang="ru-RU" sz="2800" b="1" dirty="0" smtClean="0">
                <a:solidFill>
                  <a:srgbClr val="C00000"/>
                </a:solidFill>
              </a:rPr>
              <a:t>Второй ступенью </a:t>
            </a:r>
            <a:r>
              <a:rPr lang="ru-RU" sz="2800" b="1" dirty="0" smtClean="0">
                <a:solidFill>
                  <a:srgbClr val="002060"/>
                </a:solidFill>
              </a:rPr>
              <a:t>ловкости является тонкая пространственная точность и тонкие пространственные координации, которые могут осуществляться в сжатые сроки.</a:t>
            </a:r>
            <a:endParaRPr lang="ru-RU" sz="2800" b="1" dirty="0">
              <a:solidFill>
                <a:srgbClr val="00206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817582"/>
            <a:ext cx="6965245" cy="5111748"/>
          </a:xfrm>
        </p:spPr>
        <p:txBody>
          <a:bodyPr>
            <a:normAutofit fontScale="90000"/>
          </a:bodyPr>
          <a:lstStyle/>
          <a:p>
            <a:r>
              <a:rPr lang="ru-RU" sz="2800" b="1" dirty="0" smtClean="0">
                <a:solidFill>
                  <a:srgbClr val="C00000"/>
                </a:solidFill>
              </a:rPr>
              <a:t>Третья, высшая ступень </a:t>
            </a:r>
            <a:r>
              <a:rPr lang="ru-RU" sz="2800" b="1" dirty="0" smtClean="0">
                <a:solidFill>
                  <a:srgbClr val="002060"/>
                </a:solidFill>
              </a:rPr>
              <a:t>ловкости проявляется уже не в стандартных, а в переменных условиях. Измерителями этого высшего проявления ловкости является то наименьшее время, которое необходимо для нахождения и точного исполнения нужного ответного действия при внезапной смене условий деятельности. </a:t>
            </a:r>
            <a:r>
              <a:rPr lang="ru-RU" sz="2800" b="1" dirty="0" smtClean="0">
                <a:solidFill>
                  <a:srgbClr val="C00000"/>
                </a:solidFill>
              </a:rPr>
              <a:t>Итак, показателями ловкости могут быть  время, пространство и точность выполнения движений. </a:t>
            </a:r>
            <a:r>
              <a:rPr lang="ru-RU" sz="2800" b="1" dirty="0" smtClean="0">
                <a:solidFill>
                  <a:srgbClr val="002060"/>
                </a:solidFill>
              </a:rPr>
              <a:t>Кроме В.С.Фарфеля с этой точкой зрения согласны и другие ученые.</a:t>
            </a:r>
            <a:endParaRPr lang="ru-RU" sz="2800" b="1" dirty="0">
              <a:solidFill>
                <a:srgbClr val="00206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71538" y="714356"/>
            <a:ext cx="7215239" cy="2585323"/>
          </a:xfrm>
          <a:prstGeom prst="rect">
            <a:avLst/>
          </a:prstGeom>
          <a:noFill/>
        </p:spPr>
        <p:txBody>
          <a:bodyPr wrap="square" lIns="91440" tIns="45720" rIns="91440" bIns="45720">
            <a:spAutoFit/>
          </a:bodyPr>
          <a:lstStyle/>
          <a:p>
            <a:pPr algn="ctr"/>
            <a:r>
              <a:rPr lang="ru-RU"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Развитие быстроты движений</a:t>
            </a:r>
            <a:endParaRPr lang="ru-RU"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0242" name="Picture 2" descr="http://drobs.ru/opyat/41/beg_chelovek_skorost_2560x1600.jpg"/>
          <p:cNvPicPr>
            <a:picLocks noChangeAspect="1" noChangeArrowheads="1"/>
          </p:cNvPicPr>
          <p:nvPr/>
        </p:nvPicPr>
        <p:blipFill>
          <a:blip r:embed="rId2" cstate="print"/>
          <a:srcRect/>
          <a:stretch>
            <a:fillRect/>
          </a:stretch>
        </p:blipFill>
        <p:spPr bwMode="auto">
          <a:xfrm>
            <a:off x="1500166" y="3214686"/>
            <a:ext cx="6286544" cy="3000396"/>
          </a:xfrm>
          <a:prstGeom prst="ellipse">
            <a:avLst/>
          </a:prstGeom>
          <a:ln>
            <a:noFill/>
          </a:ln>
          <a:effectLst>
            <a:softEdge rad="112500"/>
          </a:effectLst>
        </p:spPr>
      </p:pic>
    </p:spTree>
  </p:cSld>
  <p:clrMapOvr>
    <a:masterClrMapping/>
  </p:clrMapOvr>
  <p:transition>
    <p:circl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500166" y="1357298"/>
            <a:ext cx="6196405" cy="3603812"/>
          </a:xfrm>
        </p:spPr>
        <p:txBody>
          <a:bodyPr/>
          <a:lstStyle/>
          <a:p>
            <a:pPr algn="ctr">
              <a:buNone/>
            </a:pPr>
            <a:r>
              <a:rPr lang="ru-RU" b="1" dirty="0" smtClean="0">
                <a:solidFill>
                  <a:srgbClr val="C00000"/>
                </a:solidFill>
              </a:rPr>
              <a:t>Два пути тренировки </a:t>
            </a:r>
            <a:r>
              <a:rPr lang="ru-RU" b="1" dirty="0" smtClean="0">
                <a:solidFill>
                  <a:srgbClr val="C00000"/>
                </a:solidFill>
              </a:rPr>
              <a:t>ловкости:</a:t>
            </a:r>
          </a:p>
          <a:p>
            <a:pPr algn="ctr">
              <a:buNone/>
            </a:pPr>
            <a:r>
              <a:rPr lang="ru-RU" b="1" dirty="0" smtClean="0">
                <a:solidFill>
                  <a:srgbClr val="002060"/>
                </a:solidFill>
              </a:rPr>
              <a:t>1)</a:t>
            </a:r>
            <a:r>
              <a:rPr lang="ru-RU" b="1" dirty="0" smtClean="0">
                <a:solidFill>
                  <a:srgbClr val="C00000"/>
                </a:solidFill>
              </a:rPr>
              <a:t> </a:t>
            </a:r>
            <a:r>
              <a:rPr lang="ru-RU" b="1" dirty="0" smtClean="0">
                <a:solidFill>
                  <a:srgbClr val="002060"/>
                </a:solidFill>
              </a:rPr>
              <a:t>накопление </a:t>
            </a:r>
            <a:r>
              <a:rPr lang="ru-RU" b="1" dirty="0" smtClean="0">
                <a:solidFill>
                  <a:srgbClr val="002060"/>
                </a:solidFill>
              </a:rPr>
              <a:t>разнообразных двигательных навыков и умений; </a:t>
            </a:r>
            <a:endParaRPr lang="ru-RU" b="1" dirty="0" smtClean="0">
              <a:solidFill>
                <a:srgbClr val="002060"/>
              </a:solidFill>
            </a:endParaRPr>
          </a:p>
          <a:p>
            <a:pPr marL="457200" indent="-457200" algn="ctr">
              <a:buNone/>
            </a:pPr>
            <a:r>
              <a:rPr lang="ru-RU" b="1" dirty="0" smtClean="0">
                <a:solidFill>
                  <a:srgbClr val="002060"/>
                </a:solidFill>
              </a:rPr>
              <a:t>2</a:t>
            </a:r>
            <a:r>
              <a:rPr lang="ru-RU" b="1" dirty="0" smtClean="0">
                <a:solidFill>
                  <a:srgbClr val="002060"/>
                </a:solidFill>
              </a:rPr>
              <a:t>) совершенствование способности перестраивать двигательную деятельность в соответствии с требованиями меняющейся обстановки.</a:t>
            </a:r>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714356"/>
            <a:ext cx="6965245" cy="5429288"/>
          </a:xfrm>
        </p:spPr>
        <p:txBody>
          <a:bodyPr>
            <a:normAutofit fontScale="90000"/>
          </a:bodyPr>
          <a:lstStyle/>
          <a:p>
            <a:r>
              <a:rPr lang="ru-RU" sz="2800" b="1" dirty="0" smtClean="0">
                <a:solidFill>
                  <a:srgbClr val="C00000"/>
                </a:solidFill>
              </a:rPr>
              <a:t>В качестве конкретных методических приемов для тренировки ловкости рекомендуется следующие приемы: </a:t>
            </a:r>
            <a:r>
              <a:rPr lang="ru-RU" sz="2800" b="1" dirty="0" smtClean="0">
                <a:solidFill>
                  <a:srgbClr val="002060"/>
                </a:solidFill>
              </a:rPr>
              <a:t>1) применение упражнений с необычными исходными положениями; 2) зеркальное выполнение упражнений; 3) изменение скорости и темпа движений; 4) варьирование пространственными границами, в которых выполняется упражнение; 5) усложнение упражнений дополнительными движениями. </a:t>
            </a:r>
            <a:endParaRPr lang="ru-RU" sz="2800" b="1" dirty="0">
              <a:solidFill>
                <a:srgbClr val="00206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928670"/>
            <a:ext cx="6965245" cy="3929090"/>
          </a:xfrm>
        </p:spPr>
        <p:txBody>
          <a:bodyPr>
            <a:normAutofit/>
          </a:bodyPr>
          <a:lstStyle/>
          <a:p>
            <a:r>
              <a:rPr lang="ru-RU" sz="2800" b="1" dirty="0" smtClean="0">
                <a:solidFill>
                  <a:srgbClr val="C00000"/>
                </a:solidFill>
              </a:rPr>
              <a:t>В понятии ловкость входят следующие компоненты: </a:t>
            </a:r>
            <a:r>
              <a:rPr lang="ru-RU" sz="2800" b="1" dirty="0" smtClean="0">
                <a:solidFill>
                  <a:srgbClr val="002060"/>
                </a:solidFill>
              </a:rPr>
              <a:t>1) быстрота реакции на сигнал, 2) координация движений, 3) быстрота усвоения нового, 4) осознанность выполнения движений и использования двигательного опыта. </a:t>
            </a:r>
            <a:endParaRPr lang="ru-RU" sz="2800" b="1" dirty="0">
              <a:solidFill>
                <a:srgbClr val="00206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817582"/>
            <a:ext cx="6965245" cy="4325930"/>
          </a:xfrm>
        </p:spPr>
        <p:txBody>
          <a:bodyPr>
            <a:normAutofit fontScale="90000"/>
          </a:bodyPr>
          <a:lstStyle/>
          <a:p>
            <a:r>
              <a:rPr lang="ru-RU" sz="2800" b="1" dirty="0" smtClean="0">
                <a:solidFill>
                  <a:srgbClr val="002060"/>
                </a:solidFill>
              </a:rPr>
              <a:t>Психофизические качества формируются у ребенка комплексно, развитие одного из качеств способствует улучшению других психофизических качеств. </a:t>
            </a:r>
            <a:r>
              <a:rPr lang="ru-RU" sz="2800" b="1" dirty="0" smtClean="0">
                <a:solidFill>
                  <a:srgbClr val="C00000"/>
                </a:solidFill>
              </a:rPr>
              <a:t>Их развитие требует пристального внимания педагогов и соблюдения ими следующих правил:</a:t>
            </a:r>
            <a:r>
              <a:rPr lang="ru-RU" sz="2800" b="1" dirty="0" smtClean="0">
                <a:solidFill>
                  <a:srgbClr val="002060"/>
                </a:solidFill>
              </a:rPr>
              <a:t/>
            </a:r>
            <a:br>
              <a:rPr lang="ru-RU" sz="2800" b="1" dirty="0" smtClean="0">
                <a:solidFill>
                  <a:srgbClr val="002060"/>
                </a:solidFill>
              </a:rPr>
            </a:br>
            <a:r>
              <a:rPr lang="ru-RU" sz="2800" b="1" dirty="0" smtClean="0">
                <a:solidFill>
                  <a:srgbClr val="002060"/>
                </a:solidFill>
              </a:rPr>
              <a:t>1) помоги, но не навреди;</a:t>
            </a:r>
            <a:br>
              <a:rPr lang="ru-RU" sz="2800" b="1" dirty="0" smtClean="0">
                <a:solidFill>
                  <a:srgbClr val="002060"/>
                </a:solidFill>
              </a:rPr>
            </a:br>
            <a:r>
              <a:rPr lang="ru-RU" sz="2800" b="1" dirty="0" smtClean="0">
                <a:solidFill>
                  <a:srgbClr val="002060"/>
                </a:solidFill>
              </a:rPr>
              <a:t>2) заинтересуй, но не настаивай;</a:t>
            </a:r>
            <a:br>
              <a:rPr lang="ru-RU" sz="2800" b="1" dirty="0" smtClean="0">
                <a:solidFill>
                  <a:srgbClr val="002060"/>
                </a:solidFill>
              </a:rPr>
            </a:br>
            <a:r>
              <a:rPr lang="ru-RU" sz="2800" b="1" dirty="0" smtClean="0">
                <a:solidFill>
                  <a:srgbClr val="002060"/>
                </a:solidFill>
              </a:rPr>
              <a:t>3) каждый ребенок индивидуален.</a:t>
            </a:r>
            <a:endParaRPr lang="ru-RU" sz="2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71604" y="2000240"/>
            <a:ext cx="5572164" cy="2585323"/>
          </a:xfrm>
          <a:prstGeom prst="rect">
            <a:avLst/>
          </a:prstGeom>
          <a:noFill/>
        </p:spPr>
        <p:txBody>
          <a:bodyPr wrap="square" lIns="91440" tIns="45720" rIns="91440" bIns="45720">
            <a:spAutoFit/>
          </a:bodyPr>
          <a:lstStyle/>
          <a:p>
            <a:pPr algn="ctr"/>
            <a:r>
              <a:rPr lang="ru-RU"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Спасибо </a:t>
            </a:r>
          </a:p>
          <a:p>
            <a:pPr algn="ctr"/>
            <a:r>
              <a:rPr lang="ru-RU"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за </a:t>
            </a:r>
          </a:p>
          <a:p>
            <a:pPr algn="ctr"/>
            <a:r>
              <a:rPr lang="ru-RU"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внимание</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1000100" y="2130128"/>
            <a:ext cx="71438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228600" algn="l"/>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ru-RU" sz="2000" b="1" i="0" u="none" strike="noStrike" cap="none" normalizeH="0" baseline="0" dirty="0" smtClean="0">
              <a:ln>
                <a:noFill/>
              </a:ln>
              <a:solidFill>
                <a:srgbClr val="0070C0"/>
              </a:solidFill>
              <a:effectLst/>
              <a:latin typeface="Arial" pitchFamily="34" charset="0"/>
              <a:cs typeface="Arial" pitchFamily="34" charset="0"/>
            </a:endParaRPr>
          </a:p>
        </p:txBody>
      </p:sp>
      <p:sp>
        <p:nvSpPr>
          <p:cNvPr id="7" name="Заголовок 6"/>
          <p:cNvSpPr>
            <a:spLocks noGrp="1"/>
          </p:cNvSpPr>
          <p:nvPr>
            <p:ph type="title"/>
          </p:nvPr>
        </p:nvSpPr>
        <p:spPr>
          <a:xfrm>
            <a:off x="1095023" y="817582"/>
            <a:ext cx="6965245" cy="5254624"/>
          </a:xfrm>
        </p:spPr>
        <p:txBody>
          <a:bodyPr>
            <a:noAutofit/>
          </a:bodyPr>
          <a:lstStyle/>
          <a:p>
            <a:r>
              <a:rPr lang="ru-RU" sz="2800" b="1" dirty="0" smtClean="0">
                <a:solidFill>
                  <a:srgbClr val="C00000"/>
                </a:solidFill>
              </a:rPr>
              <a:t/>
            </a:r>
            <a:br>
              <a:rPr lang="ru-RU" sz="2800" b="1" dirty="0" smtClean="0">
                <a:solidFill>
                  <a:srgbClr val="C00000"/>
                </a:solidFill>
              </a:rPr>
            </a:br>
            <a:r>
              <a:rPr lang="ru-RU" sz="2800" b="1" dirty="0" smtClean="0">
                <a:solidFill>
                  <a:srgbClr val="C00000"/>
                </a:solidFill>
              </a:rPr>
              <a:t/>
            </a:r>
            <a:br>
              <a:rPr lang="ru-RU" sz="2800" b="1" dirty="0" smtClean="0">
                <a:solidFill>
                  <a:srgbClr val="C00000"/>
                </a:solidFill>
              </a:rPr>
            </a:br>
            <a:r>
              <a:rPr lang="ru-RU" sz="3200" b="1" dirty="0" smtClean="0">
                <a:solidFill>
                  <a:srgbClr val="C00000"/>
                </a:solidFill>
              </a:rPr>
              <a:t>Быстрота </a:t>
            </a:r>
            <a:r>
              <a:rPr lang="ru-RU" sz="2800" b="1" dirty="0" smtClean="0">
                <a:solidFill>
                  <a:srgbClr val="002060"/>
                </a:solidFill>
              </a:rPr>
              <a:t>– это способность совершать двигательные действия в минимальный для данных условий отрезок времени. </a:t>
            </a:r>
            <a:r>
              <a:rPr lang="ru-RU" sz="2800" b="1" dirty="0" smtClean="0">
                <a:solidFill>
                  <a:srgbClr val="C00000"/>
                </a:solidFill>
              </a:rPr>
              <a:t>Выделяются три основные формы проявления быстроты: </a:t>
            </a:r>
            <a:r>
              <a:rPr lang="ru-RU" sz="2800" b="1" dirty="0" smtClean="0">
                <a:solidFill>
                  <a:srgbClr val="002060"/>
                </a:solidFill>
              </a:rPr>
              <a:t>1) латентное время двигательной реакции;</a:t>
            </a:r>
            <a:br>
              <a:rPr lang="ru-RU" sz="2800" b="1" dirty="0" smtClean="0">
                <a:solidFill>
                  <a:srgbClr val="002060"/>
                </a:solidFill>
              </a:rPr>
            </a:br>
            <a:r>
              <a:rPr lang="ru-RU" sz="2800" b="1" dirty="0" smtClean="0">
                <a:solidFill>
                  <a:srgbClr val="002060"/>
                </a:solidFill>
              </a:rPr>
              <a:t>2) скорость отдельного движения; </a:t>
            </a:r>
            <a:br>
              <a:rPr lang="ru-RU" sz="2800" b="1" dirty="0" smtClean="0">
                <a:solidFill>
                  <a:srgbClr val="002060"/>
                </a:solidFill>
              </a:rPr>
            </a:br>
            <a:r>
              <a:rPr lang="ru-RU" sz="2800" b="1" dirty="0" smtClean="0">
                <a:solidFill>
                  <a:srgbClr val="002060"/>
                </a:solidFill>
              </a:rPr>
              <a:t>3) частота движений.</a:t>
            </a:r>
            <a:br>
              <a:rPr lang="ru-RU" sz="2800" b="1" dirty="0" smtClean="0">
                <a:solidFill>
                  <a:srgbClr val="002060"/>
                </a:solidFill>
              </a:rPr>
            </a:br>
            <a:r>
              <a:rPr lang="ru-RU" sz="2800" b="1" dirty="0" smtClean="0">
                <a:solidFill>
                  <a:srgbClr val="002060"/>
                </a:solidFill>
              </a:rPr>
              <a:t> Эти формы проявления быстроты относительно независимы друг от друга.</a:t>
            </a:r>
            <a:br>
              <a:rPr lang="ru-RU" sz="2800" b="1" dirty="0" smtClean="0">
                <a:solidFill>
                  <a:srgbClr val="002060"/>
                </a:solidFill>
              </a:rPr>
            </a:br>
            <a:r>
              <a:rPr lang="ru-RU" sz="2800" b="1" dirty="0" smtClean="0">
                <a:solidFill>
                  <a:srgbClr val="002060"/>
                </a:solidFill>
              </a:rPr>
              <a:t/>
            </a:r>
            <a:br>
              <a:rPr lang="ru-RU" sz="2800" b="1" dirty="0" smtClean="0">
                <a:solidFill>
                  <a:srgbClr val="002060"/>
                </a:solidFill>
              </a:rPr>
            </a:br>
            <a:endParaRPr lang="ru-RU" sz="2800" b="1" dirty="0">
              <a:solidFill>
                <a:srgbClr val="00206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095023" y="817582"/>
            <a:ext cx="6965245" cy="5254624"/>
          </a:xfrm>
        </p:spPr>
        <p:txBody>
          <a:bodyPr>
            <a:normAutofit/>
          </a:bodyPr>
          <a:lstStyle/>
          <a:p>
            <a:r>
              <a:rPr lang="ru-RU" sz="2800" b="1" dirty="0" smtClean="0">
                <a:solidFill>
                  <a:srgbClr val="C00000"/>
                </a:solidFill>
              </a:rPr>
              <a:t>Для развития скоростных качеств Е.Н.Вавилова предлагает использовать упражнения в быстром и медленном беге: </a:t>
            </a:r>
            <a:r>
              <a:rPr lang="ru-RU" sz="2800" b="1" dirty="0" smtClean="0">
                <a:solidFill>
                  <a:srgbClr val="002060"/>
                </a:solidFill>
              </a:rPr>
              <a:t>1) чередование бега в максимальном темпе на короткие дистанции с переходом на более спокойный темп. Выполнение упражнений в разном темпе способствует развитию у детей умения прикладывать различное мышечное усилие в соответствии с заданным темпом.</a:t>
            </a:r>
            <a:endParaRPr lang="ru-RU" sz="2800" b="1" dirty="0">
              <a:solidFill>
                <a:srgbClr val="00206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1095023" y="642918"/>
            <a:ext cx="6965245" cy="5572164"/>
          </a:xfrm>
        </p:spPr>
        <p:txBody>
          <a:bodyPr>
            <a:noAutofit/>
          </a:bodyPr>
          <a:lstStyle/>
          <a:p>
            <a:r>
              <a:rPr lang="ru-RU" sz="2400" b="1" dirty="0" smtClean="0">
                <a:solidFill>
                  <a:srgbClr val="002060"/>
                </a:solidFill>
              </a:rPr>
              <a:t>2) В игровой деятельности на занятиях использовать бег из усложненных стартовых положений (сидя, стоя на одном колене, сидя на корточках и т.д.).</a:t>
            </a:r>
            <a:br>
              <a:rPr lang="ru-RU" sz="2400" b="1" dirty="0" smtClean="0">
                <a:solidFill>
                  <a:srgbClr val="002060"/>
                </a:solidFill>
              </a:rPr>
            </a:br>
            <a:r>
              <a:rPr lang="ru-RU" sz="2400" b="1" dirty="0" smtClean="0">
                <a:solidFill>
                  <a:srgbClr val="002060"/>
                </a:solidFill>
              </a:rPr>
              <a:t>3) Развитию быстроты способствуют подвижные игры, в которых подача определенного сигнала или игровая ситуация побуждает ребенка изменить скорость движения.</a:t>
            </a:r>
            <a:br>
              <a:rPr lang="ru-RU" sz="2400" b="1" dirty="0" smtClean="0">
                <a:solidFill>
                  <a:srgbClr val="002060"/>
                </a:solidFill>
              </a:rPr>
            </a:br>
            <a:r>
              <a:rPr lang="ru-RU" sz="2400" b="1" dirty="0" smtClean="0">
                <a:solidFill>
                  <a:srgbClr val="002060"/>
                </a:solidFill>
              </a:rPr>
              <a:t>Развитие быстроты влияет на подвижность нервных процессов, формирование пространственных, временных и глазомерных оценок, позволяет ребенку ориентироваться в изменяющихся условиях окружающей обстановки. </a:t>
            </a:r>
            <a:endParaRPr lang="ru-RU" sz="2400" b="1" dirty="0">
              <a:solidFill>
                <a:srgbClr val="002060"/>
              </a:solidFill>
            </a:endParaRPr>
          </a:p>
        </p:txBody>
      </p:sp>
    </p:spTree>
  </p:cSld>
  <p:clrMapOvr>
    <a:masterClrMapping/>
  </p:clrMapOvr>
  <p:transition>
    <p:strip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428728" y="1714488"/>
            <a:ext cx="6256906" cy="923330"/>
          </a:xfrm>
          <a:prstGeom prst="rect">
            <a:avLst/>
          </a:prstGeom>
          <a:noFill/>
        </p:spPr>
        <p:txBody>
          <a:bodyPr wrap="none" lIns="91440" tIns="45720" rIns="91440" bIns="45720">
            <a:spAutoFit/>
          </a:bodyPr>
          <a:lstStyle/>
          <a:p>
            <a:pPr algn="ctr"/>
            <a:r>
              <a:rPr lang="ru-RU"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Развитие силы</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6146" name="Picture 2" descr="http://webloger.ru/wp-content/uploads/2010/11/osoznajte-svoi-vozmozhnosti-i-silu.jpg"/>
          <p:cNvPicPr>
            <a:picLocks noChangeAspect="1" noChangeArrowheads="1"/>
          </p:cNvPicPr>
          <p:nvPr/>
        </p:nvPicPr>
        <p:blipFill>
          <a:blip r:embed="rId2" cstate="print"/>
          <a:srcRect/>
          <a:stretch>
            <a:fillRect/>
          </a:stretch>
        </p:blipFill>
        <p:spPr bwMode="auto">
          <a:xfrm>
            <a:off x="2000232" y="2571744"/>
            <a:ext cx="5143536" cy="3486151"/>
          </a:xfrm>
          <a:prstGeom prst="ellipse">
            <a:avLst/>
          </a:prstGeom>
          <a:ln>
            <a:noFill/>
          </a:ln>
          <a:effectLst>
            <a:softEdge rad="112500"/>
          </a:effectLst>
        </p:spPr>
      </p:pic>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1095023" y="817582"/>
            <a:ext cx="6965245" cy="5326062"/>
          </a:xfrm>
        </p:spPr>
        <p:txBody>
          <a:bodyPr>
            <a:normAutofit/>
          </a:bodyPr>
          <a:lstStyle/>
          <a:p>
            <a:r>
              <a:rPr lang="ru-RU" sz="2000" b="1" dirty="0" smtClean="0">
                <a:solidFill>
                  <a:srgbClr val="C00000"/>
                </a:solidFill>
              </a:rPr>
              <a:t>Развитие силы </a:t>
            </a:r>
            <a:r>
              <a:rPr lang="ru-RU" sz="2000" b="1" dirty="0" smtClean="0">
                <a:solidFill>
                  <a:srgbClr val="002060"/>
                </a:solidFill>
              </a:rPr>
              <a:t>– это психофизическое качество необходимо для преодоления внешнего сопротивления или противодействия ему путем мышечных усилий. </a:t>
            </a:r>
            <a:r>
              <a:rPr lang="ru-RU" sz="2000" b="1" dirty="0" smtClean="0">
                <a:solidFill>
                  <a:srgbClr val="C00000"/>
                </a:solidFill>
              </a:rPr>
              <a:t>Е.Н. Вавилова предлагает также применять </a:t>
            </a:r>
            <a:r>
              <a:rPr lang="ru-RU" sz="2000" b="1" dirty="0" smtClean="0">
                <a:solidFill>
                  <a:srgbClr val="002060"/>
                </a:solidFill>
              </a:rPr>
              <a:t>спрыгивания с небольшой высоты с последующим отскоком вверх или вперед, вспрыгивание на возвышение с места или с небольшого разбега, прыжок вверх из приседа, прыжки на месте и с продвижением вперед, чередуя умеренный и быстрый темп, на двух ногах через линии из лент скакалок или палки.</a:t>
            </a:r>
            <a:r>
              <a:rPr lang="ru-RU" sz="2000" dirty="0" smtClean="0"/>
              <a:t> </a:t>
            </a:r>
            <a:r>
              <a:rPr lang="ru-RU" sz="2000" b="1" dirty="0" smtClean="0">
                <a:solidFill>
                  <a:srgbClr val="002060"/>
                </a:solidFill>
              </a:rPr>
              <a:t>Она рекомендует при выполнении прыжков больше внимания уделять энергетическому отталкиванию одной или двумя ногами, неглубокому приземлению на слегка согнутые в коленях ноги и затем быстрому их выпрямлению.</a:t>
            </a:r>
            <a:endParaRPr lang="ru-RU" sz="2000" b="1" dirty="0">
              <a:solidFill>
                <a:srgbClr val="00206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multimedia.pol.dk/archive/00823/Sochi_Olympics_Spee_823347a.jpg"/>
          <p:cNvPicPr>
            <a:picLocks noChangeAspect="1" noChangeArrowheads="1"/>
          </p:cNvPicPr>
          <p:nvPr/>
        </p:nvPicPr>
        <p:blipFill>
          <a:blip r:embed="rId2" cstate="print"/>
          <a:srcRect/>
          <a:stretch>
            <a:fillRect/>
          </a:stretch>
        </p:blipFill>
        <p:spPr bwMode="auto">
          <a:xfrm>
            <a:off x="714348" y="571480"/>
            <a:ext cx="4651319" cy="2700000"/>
          </a:xfrm>
          <a:prstGeom prst="ellipse">
            <a:avLst/>
          </a:prstGeom>
          <a:ln>
            <a:noFill/>
          </a:ln>
          <a:effectLst>
            <a:softEdge rad="112500"/>
          </a:effectLst>
        </p:spPr>
      </p:pic>
      <p:pic>
        <p:nvPicPr>
          <p:cNvPr id="4100" name="Picture 4" descr="http://imgc.allpostersimages.com/images/P-473-488-90/38/3841/RHXYF00Z/poster/swimmers-competing-in-a-race.jpg"/>
          <p:cNvPicPr>
            <a:picLocks noChangeAspect="1" noChangeArrowheads="1"/>
          </p:cNvPicPr>
          <p:nvPr/>
        </p:nvPicPr>
        <p:blipFill>
          <a:blip r:embed="rId3" cstate="print"/>
          <a:srcRect/>
          <a:stretch>
            <a:fillRect/>
          </a:stretch>
        </p:blipFill>
        <p:spPr bwMode="auto">
          <a:xfrm>
            <a:off x="4500562" y="3429000"/>
            <a:ext cx="3885264" cy="2916000"/>
          </a:xfrm>
          <a:prstGeom prst="ellipse">
            <a:avLst/>
          </a:prstGeom>
          <a:ln>
            <a:noFill/>
          </a:ln>
          <a:effectLst>
            <a:softEdge rad="112500"/>
          </a:effectLst>
        </p:spPr>
      </p:pic>
      <p:sp>
        <p:nvSpPr>
          <p:cNvPr id="13" name="Прямоугольник 12"/>
          <p:cNvSpPr/>
          <p:nvPr/>
        </p:nvSpPr>
        <p:spPr>
          <a:xfrm>
            <a:off x="1857356" y="2428868"/>
            <a:ext cx="6294864" cy="1754326"/>
          </a:xfrm>
          <a:prstGeom prst="rect">
            <a:avLst/>
          </a:prstGeom>
          <a:noFill/>
        </p:spPr>
        <p:txBody>
          <a:bodyPr wrap="none" lIns="91440" tIns="45720" rIns="91440" bIns="45720">
            <a:spAutoFit/>
          </a:bodyPr>
          <a:lstStyle/>
          <a:p>
            <a:pPr algn="ctr"/>
            <a:r>
              <a:rPr lang="ru-RU"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Воспитание </a:t>
            </a:r>
          </a:p>
          <a:p>
            <a:pPr algn="ctr"/>
            <a:r>
              <a:rPr lang="ru-RU"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выносливости</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593</TotalTime>
  <Words>1209</Words>
  <Application>Microsoft Office PowerPoint</Application>
  <PresentationFormat>Экран (4:3)</PresentationFormat>
  <Paragraphs>45</Paragraphs>
  <Slides>34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Кнопка</vt:lpstr>
      <vt:lpstr> МЕТОДИКА ВОСПИТАНИЯ ПСИХОФИЗИЧЕСКИХ КАЧЕСТВ </vt:lpstr>
      <vt:lpstr>Слайд 2</vt:lpstr>
      <vt:lpstr>Слайд 3</vt:lpstr>
      <vt:lpstr>  Быстрота – это способность совершать двигательные действия в минимальный для данных условий отрезок времени. Выделяются три основные формы проявления быстроты: 1) латентное время двигательной реакции; 2) скорость отдельного движения;  3) частота движений.  Эти формы проявления быстроты относительно независимы друг от друга.  </vt:lpstr>
      <vt:lpstr>Для развития скоростных качеств Е.Н.Вавилова предлагает использовать упражнения в быстром и медленном беге: 1) чередование бега в максимальном темпе на короткие дистанции с переходом на более спокойный темп. Выполнение упражнений в разном темпе способствует развитию у детей умения прикладывать различное мышечное усилие в соответствии с заданным темпом.</vt:lpstr>
      <vt:lpstr>2) В игровой деятельности на занятиях использовать бег из усложненных стартовых положений (сидя, стоя на одном колене, сидя на корточках и т.д.). 3) Развитию быстроты способствуют подвижные игры, в которых подача определенного сигнала или игровая ситуация побуждает ребенка изменить скорость движения. Развитие быстроты влияет на подвижность нервных процессов, формирование пространственных, временных и глазомерных оценок, позволяет ребенку ориентироваться в изменяющихся условиях окружающей обстановки. </vt:lpstr>
      <vt:lpstr>Слайд 7</vt:lpstr>
      <vt:lpstr>Развитие силы – это психофизическое качество необходимо для преодоления внешнего сопротивления или противодействия ему путем мышечных усилий. Е.Н. Вавилова предлагает также применять спрыгивания с небольшой высоты с последующим отскоком вверх или вперед, вспрыгивание на возвышение с места или с небольшого разбега, прыжок вверх из приседа, прыжки на месте и с продвижением вперед, чередуя умеренный и быстрый темп, на двух ногах через линии из лент скакалок или палки. Она рекомендует при выполнении прыжков больше внимания уделять энергетическому отталкиванию одной или двумя ногами, неглубокому приземлению на слегка согнутые в коленях ноги и затем быстрому их выпрямлению.</vt:lpstr>
      <vt:lpstr>Слайд 9</vt:lpstr>
      <vt:lpstr>Выносливость – это способность организма совершать продолжительную мышечную работу мощностью от 60 до 80-90% от максимальной (в зависимости от характера двигательной деятельности и физической подготовленности) благодаря преодолению трудностей, возникающих в связи со сдвигами во внутренней среде организма при напряженной мышечной работе. Необходимость развития выносливости с дошкольного возраста обусловлена рядом причин, основными из которых являются следующие.</vt:lpstr>
      <vt:lpstr>1) Выносливость как способность к длительной мышечной работе небольшой интенсивности позволяет укрепить организм ребенка и в первую очередь сердечно - сосудистую, дыхательную, костно – мышечную системы, что оказывает благоприятное воздействие на физическое и психическое здоровье малыша, в целом способствуя его всестороннему гармоническому развитию. </vt:lpstr>
      <vt:lpstr>   </vt:lpstr>
      <vt:lpstr>3) Необходимость развития выносливости у детей дошкольного возраста определяется еще и тем, что целенаправленные движения, особенно циклического типа, помогают раскрыть и развить их природные задатки: только в этот период возможно повысить уровень максимального потребления кислорода, который является важнейшим показателем физической работоспособности человека, показателем его аэробных возможностей.</vt:lpstr>
      <vt:lpstr>4) Большое значение имеет развитие выносливости для формирования волевых качеств личности, черт характера человека: целеустремленности, настойчивости, упорства, смелости и решительности, уверенности в своих силах.  В исследованиях показано, что лучшими средствами в развитии выносливости являются циклические движения: бег, плавание, катание на лыжах, на коньках и т.д..</vt:lpstr>
      <vt:lpstr>Слайд 15</vt:lpstr>
      <vt:lpstr>Гибкость – это способность выполнять движение с максимальной амплитудой, важное психофизическое качество, которое наряду с быстротой, силой, выносливостью, ловкостью определяется морфофункциональными биологическими особенностями человека. Различают активную и пассивную гибкость. Активная гибкость характеризуется величиной амплитуды движений при самостоятельном выполнении упражнений благодаря мышечным усилием.</vt:lpstr>
      <vt:lpstr>Пассивная – отличается максимальной величиной амплитуды движений, достигаемой при действии внешних сил (снарядов, усилий партнера). В пассивных упражнениях на гибкость достигается большая, чем в активных упражнениях, амплитуда движений. Разница между показателями активной и пассивной гибкости называется «резервной растяжимостью», или «запасом гибкости». Различают также общую и специальную гибкость. </vt:lpstr>
      <vt:lpstr>Общая гибкость характеризуется подвижностью во всех суставах тела и позволяет выполнять разнообразные движения с большой амплитудой. Специальная гибкость – это предельная подвижность в отдельных суставах, определяющая эффективность спортивной или профессионально – прикладной деятельности. Развивают гибкость с помощью упражнений на растягивание мышц и связок. Два пути тренировки гибкости:</vt:lpstr>
      <vt:lpstr>1) накопление разнообразных двигательных навыков и умений; 2) совершенствование способности перестраивать двигательную деятельность в соответствии с требованиями меняющейся обстановки. Методическими приемами, рекомендуемыми для развития гибкости, являются следующие: упражнения на растягивания необходимо выполнять ежедневно; чередовать упражнения на силу и гибкость, не допуская преобладания одного вида упражнения над другим.</vt:lpstr>
      <vt:lpstr>Значение системы стрейчинга в развитии гибкости</vt:lpstr>
      <vt:lpstr>Методика стрейчинга основывается на естественных свойствах мышц: ползучести и релаксации. Ползучесть – это свойство мышц изменять  с течением времени при той же нагрузке  и напряжении свою длину. Релаксация – это свойство мышц расслабляться с течением времени при той же нагрузке и напряжении.</vt:lpstr>
      <vt:lpstr>Основное положительное воздействие методики стрейчинга в связи с развитием гибкости можно свести к следующим фактором: 1) при выполнении стрейчинговых упражнений уменьшается мышечное напряжение и достигается релаксация тела; 2) развивается гибкость, создаются максимально благоприятные условия для развития и совершенствования других физических качеств; 3) осуществляется развитие координации движений, они становятся более свободными и выполняются без труда; </vt:lpstr>
      <vt:lpstr>4) Совершенствуется функция равновесия (а значит и вестибулярного аппарата), что способствует удержанию статических поз; 5) формируется разнообразная двигательная активность; 6) предупреждается травматизм, в особенности мышечные перерастяжки и перенапряжения; 7) облегчаются занятия такими видами спорта, как бег, катание на лыжах, плавание и т.д.; 8) обогащается знание тела, развивается внимательное отношение к нему; 9) формируется привычка двигаться естественно и непринужденно, улучшается обычное самочувствие.</vt:lpstr>
      <vt:lpstr>Слайд 24</vt:lpstr>
      <vt:lpstr>Ловкость – способность быстро овладевать новыми движениями ( способность быстро обучаться), быстро перестраивать деятельность в соответствии с требованиями внезапно меняющейся обстановки. По мнению Н.А.Бернштейна, главное ядро двигательного опыта, зависящее от накопленного двигательного опыта. Однако ловкость неоднородна по своей уровневой структуре, автор выделяет 2 «разряда» ловкости: 1) телесная ловкость; 2) предметная, или ручная, ловкость.</vt:lpstr>
      <vt:lpstr>Другой исследователь, Л.П.Матвеев, вводит в понятие ловкость значительно большее количество компонентов: 1) ловкость, проявляемая в упражнениях и движениях, связанных со сменой позы, «телесная ловкость»; 2) ловкость, проявляемая в действиях, связанных с предвидением в условиях усложненной и меняющейся обстановки; 3) ловкость, проявляемая в упражнениях с предметами, т.е. «ручная», или «предметная», ловкость; </vt:lpstr>
      <vt:lpstr> 4) ловкость, проявляемая в упражнениях, требующих согласованных усилий нескольких участников; 5) ловкость, проявляемая  в командных упражнениях, требующих тактически согласованных действий, и в игре с тактическим противодействием и взаимодействием участников.  </vt:lpstr>
      <vt:lpstr>В.С.Фарфель, считает основными измерителями ловкости пространство и время. Он выделяет три ступени развития ловкости. Первая ступень характеризуется пространственной точностью и координированностью движений, при этом не имеет значения скорость их выполнения. Второй ступенью ловкости является тонкая пространственная точность и тонкие пространственные координации, которые могут осуществляться в сжатые сроки.</vt:lpstr>
      <vt:lpstr>Третья, высшая ступень ловкости проявляется уже не в стандартных, а в переменных условиях. Измерителями этого высшего проявления ловкости является то наименьшее время, которое необходимо для нахождения и точного исполнения нужного ответного действия при внезапной смене условий деятельности. Итак, показателями ловкости могут быть  время, пространство и точность выполнения движений. Кроме В.С.Фарфеля с этой точкой зрения согласны и другие ученые.</vt:lpstr>
      <vt:lpstr>Слайд 30</vt:lpstr>
      <vt:lpstr>В качестве конкретных методических приемов для тренировки ловкости рекомендуется следующие приемы: 1) применение упражнений с необычными исходными положениями; 2) зеркальное выполнение упражнений; 3) изменение скорости и темпа движений; 4) варьирование пространственными границами, в которых выполняется упражнение; 5) усложнение упражнений дополнительными движениями. </vt:lpstr>
      <vt:lpstr>В понятии ловкость входят следующие компоненты: 1) быстрота реакции на сигнал, 2) координация движений, 3) быстрота усвоения нового, 4) осознанность выполнения движений и использования двигательного опыта. </vt:lpstr>
      <vt:lpstr>Психофизические качества формируются у ребенка комплексно, развитие одного из качеств способствует улучшению других психофизических качеств. Их развитие требует пристального внимания педагогов и соблюдения ими следующих правил: 1) помоги, но не навреди; 2) заинтересуй, но не настаивай; 3) каждый ребенок индивидуален.</vt:lpstr>
      <vt:lpstr>Слайд 34</vt:lpstr>
    </vt:vector>
  </TitlesOfParts>
  <Company>Дом</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Крашенинников</dc:creator>
  <cp:lastModifiedBy>Админ</cp:lastModifiedBy>
  <cp:revision>55</cp:revision>
  <dcterms:created xsi:type="dcterms:W3CDTF">2013-12-04T14:55:20Z</dcterms:created>
  <dcterms:modified xsi:type="dcterms:W3CDTF">2015-12-06T12:19:37Z</dcterms:modified>
</cp:coreProperties>
</file>